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3" r:id="rId6"/>
    <p:sldId id="261" r:id="rId7"/>
    <p:sldId id="262" r:id="rId8"/>
    <p:sldId id="267" r:id="rId9"/>
    <p:sldId id="270" r:id="rId10"/>
    <p:sldId id="266" r:id="rId11"/>
    <p:sldId id="268" r:id="rId12"/>
    <p:sldId id="269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9C7EEA49-BD09-448A-ABE9-947476700B29}">
          <p14:sldIdLst>
            <p14:sldId id="256"/>
            <p14:sldId id="257"/>
            <p14:sldId id="259"/>
            <p14:sldId id="260"/>
            <p14:sldId id="263"/>
            <p14:sldId id="261"/>
            <p14:sldId id="262"/>
            <p14:sldId id="267"/>
            <p14:sldId id="270"/>
            <p14:sldId id="266"/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32" autoAdjust="0"/>
    <p:restoredTop sz="94316" autoAdjust="0"/>
  </p:normalViewPr>
  <p:slideViewPr>
    <p:cSldViewPr>
      <p:cViewPr varScale="1">
        <p:scale>
          <a:sx n="121" d="100"/>
          <a:sy n="121" d="100"/>
        </p:scale>
        <p:origin x="143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39D276-081F-4E76-93B8-5C875550C486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0BEF5-0F68-4FA2-AFE4-419EBB4BDD1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4572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45239BA4-FC9B-4DBA-88D4-B0AB456C264F}" type="datetimeFigureOut">
              <a:rPr lang="es-ES" smtClean="0"/>
              <a:t>31/08/2016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25BB2AFE-3458-495C-A200-2EF41A7327E5}" type="slidenum">
              <a:rPr lang="es-ES" smtClean="0"/>
              <a:t>‹#›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hyperlink" Target="mailto:info@deep-blue-diving.com" TargetMode="External"/><Relationship Id="rId7" Type="http://schemas.openxmlformats.org/officeDocument/2006/relationships/hyperlink" Target="https://www.tripadvisor.com/Attraction_Review-g658907-d1725618-Reviews-Deep_Blue_Diving_Base-Caleta_de_Fuste_Antigua_Fuerteventura_Canary_Islands.html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8.png"/><Relationship Id="rId10" Type="http://schemas.openxmlformats.org/officeDocument/2006/relationships/image" Target="../media/image49.png"/><Relationship Id="rId4" Type="http://schemas.openxmlformats.org/officeDocument/2006/relationships/hyperlink" Target="http://www.deep-blue-diving.com/" TargetMode="External"/><Relationship Id="rId9" Type="http://schemas.openxmlformats.org/officeDocument/2006/relationships/hyperlink" Target="https://www.facebook.com/Deep.Blue.Diving.Fuerteventura?ref=h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eep-blue-diving.com/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png"/><Relationship Id="rId3" Type="http://schemas.openxmlformats.org/officeDocument/2006/relationships/image" Target="../media/image15.jpeg"/><Relationship Id="rId7" Type="http://schemas.openxmlformats.org/officeDocument/2006/relationships/image" Target="../media/image18.jpg"/><Relationship Id="rId12" Type="http://schemas.openxmlformats.org/officeDocument/2006/relationships/image" Target="../media/image2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11" Type="http://schemas.openxmlformats.org/officeDocument/2006/relationships/image" Target="../media/image22.png"/><Relationship Id="rId5" Type="http://schemas.openxmlformats.org/officeDocument/2006/relationships/image" Target="../media/image10.jpg"/><Relationship Id="rId15" Type="http://schemas.openxmlformats.org/officeDocument/2006/relationships/hyperlink" Target="http://www.deep-blue-diving.com/" TargetMode="External"/><Relationship Id="rId10" Type="http://schemas.openxmlformats.org/officeDocument/2006/relationships/image" Target="../media/image21.jpg"/><Relationship Id="rId4" Type="http://schemas.openxmlformats.org/officeDocument/2006/relationships/image" Target="../media/image16.JPG"/><Relationship Id="rId9" Type="http://schemas.openxmlformats.org/officeDocument/2006/relationships/image" Target="../media/image20.jpg"/><Relationship Id="rId1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hyperlink" Target="http://www.deep-blue-diving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yanair.com/ie/en/" TargetMode="External"/><Relationship Id="rId13" Type="http://schemas.openxmlformats.org/officeDocument/2006/relationships/hyperlink" Target="http://www.jet2.com/" TargetMode="External"/><Relationship Id="rId3" Type="http://schemas.openxmlformats.org/officeDocument/2006/relationships/hyperlink" Target="http://www.trivago.es/?cpt=3178803&amp;r=&amp;iRoomType=7&amp;iPathId=31788&amp;aDateRange%5barr%5d=2016-09-18&amp;aDateRange%5bdep%5d=2016-09-19&amp;iGeoDistanceItem=0&amp;iViewType=0&amp;bIsSeoPage=false&amp;bIsSitemap=false&amp;" TargetMode="External"/><Relationship Id="rId7" Type="http://schemas.openxmlformats.org/officeDocument/2006/relationships/image" Target="../media/image34.jpg"/><Relationship Id="rId12" Type="http://schemas.openxmlformats.org/officeDocument/2006/relationships/hyperlink" Target="http://www.thomson.co.uk/flight/" TargetMode="External"/><Relationship Id="rId2" Type="http://schemas.openxmlformats.org/officeDocument/2006/relationships/hyperlink" Target="http://www.trivago.co.uk/?cpt=3178803&amp;r=&amp;iRoomType=7&amp;iPathId=31788&amp;aDateRange%5barr%5d=2016-09-18&amp;aDateRange%5bdep%5d=2016-09-19&amp;iGeoDistanceItem=0&amp;iViewType=0&amp;bIsSeoPage=false&amp;bIsSitemap=false&amp;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11" Type="http://schemas.openxmlformats.org/officeDocument/2006/relationships/hyperlink" Target="https://www.thomascookairlines.com/" TargetMode="External"/><Relationship Id="rId5" Type="http://schemas.openxmlformats.org/officeDocument/2006/relationships/hyperlink" Target="https://www.ownersdirect.co.uk/search/keywords:Caleta+de+Fuste+Marina,+Antigua,+Spain" TargetMode="External"/><Relationship Id="rId15" Type="http://schemas.openxmlformats.org/officeDocument/2006/relationships/image" Target="../media/image35.jpg"/><Relationship Id="rId10" Type="http://schemas.openxmlformats.org/officeDocument/2006/relationships/hyperlink" Target="http://www.monarch.co.uk/" TargetMode="External"/><Relationship Id="rId4" Type="http://schemas.openxmlformats.org/officeDocument/2006/relationships/hyperlink" Target="http://www.booking.com/searchresults.en-gb.html?aid=331424&amp;lang=en-gb&amp;sid=8d999aa99179c240c0440697efd3c0c2&amp;sb=1&amp;src=index&amp;src_elem=sb&amp;error_url=http://www.booking.com/index.en-gb.html?aid%3D331424;sid%3D8d999aa99179c240c0440697efd3c0c2;sb_price_type%3Dtotal%26;&amp;ss=Caleta+De+Fuste,+Canary+Islands,+Spain&amp;room1=A,A&amp;no_rooms=1&amp;group_adults=2&amp;group_children=0&amp;ss_raw=Caleta+de+fuste&amp;ac_position=0&amp;ac_langcode=en&amp;dest_id=900039416&amp;dest_type=city&amp;ac_pageview_id=684e515a38ae0246&amp;ac_suggestion_list_length=5&amp;ac_suggestion_theme_list_length=0" TargetMode="External"/><Relationship Id="rId9" Type="http://schemas.openxmlformats.org/officeDocument/2006/relationships/hyperlink" Target="http://www.easyjet.com/en" TargetMode="External"/><Relationship Id="rId14" Type="http://schemas.openxmlformats.org/officeDocument/2006/relationships/hyperlink" Target="http://www.norwegian.com/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/>
            </a:r>
            <a:br>
              <a:rPr lang="es-ES" dirty="0"/>
            </a:br>
            <a:r>
              <a:rPr lang="es-ES" sz="4400" b="1" dirty="0" smtClean="0"/>
              <a:t>Deep </a:t>
            </a:r>
            <a:r>
              <a:rPr lang="es-ES" sz="4400" b="1" dirty="0"/>
              <a:t>Blue </a:t>
            </a:r>
            <a:r>
              <a:rPr lang="es-ES" sz="4400" b="1" dirty="0" err="1"/>
              <a:t>Dive</a:t>
            </a:r>
            <a:r>
              <a:rPr lang="es-ES" sz="4400" b="1" dirty="0"/>
              <a:t> Centre </a:t>
            </a:r>
            <a:r>
              <a:rPr lang="es-ES" dirty="0"/>
              <a:t/>
            </a:r>
            <a:br>
              <a:rPr lang="es-ES" dirty="0"/>
            </a:br>
            <a:r>
              <a:rPr lang="es-ES" dirty="0" err="1"/>
              <a:t>Information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 smtClean="0"/>
              <a:t>Divers</a:t>
            </a:r>
            <a:r>
              <a:rPr lang="es-ES" dirty="0" smtClean="0"/>
              <a:t> and </a:t>
            </a:r>
            <a:r>
              <a:rPr lang="es-ES" dirty="0" err="1" smtClean="0"/>
              <a:t>dive</a:t>
            </a:r>
            <a:r>
              <a:rPr lang="es-ES" dirty="0" smtClean="0"/>
              <a:t> </a:t>
            </a:r>
            <a:r>
              <a:rPr lang="es-ES" dirty="0" err="1" smtClean="0"/>
              <a:t>groups</a:t>
            </a:r>
            <a:r>
              <a:rPr lang="es-ES" dirty="0" smtClean="0"/>
              <a:t>  </a:t>
            </a:r>
            <a:endParaRPr lang="es-E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28800"/>
            <a:ext cx="7200800" cy="38580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251520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www.deep-blue-diving.com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29513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91" y="1804458"/>
            <a:ext cx="1847850" cy="289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051720" y="1402898"/>
            <a:ext cx="69127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As </a:t>
            </a:r>
            <a:r>
              <a:rPr lang="en-GB" dirty="0"/>
              <a:t>all </a:t>
            </a:r>
            <a:r>
              <a:rPr lang="en-GB" dirty="0" smtClean="0"/>
              <a:t>dive sites </a:t>
            </a:r>
            <a:r>
              <a:rPr lang="en-GB" dirty="0"/>
              <a:t>are reached quickly by RIB, all dive partners will be returned to land on time for any other planned activities. In the meantime there is a large veranda overlooking the water, where non divers can relax, read a book and enjoy a refreshment, coffee or beer. The beach beside the </a:t>
            </a:r>
            <a:r>
              <a:rPr lang="en-GB" dirty="0" smtClean="0"/>
              <a:t>dive centre </a:t>
            </a:r>
            <a:r>
              <a:rPr lang="en-GB" dirty="0"/>
              <a:t>is safe and popular for swimming and sun bathing. There are also many local shops and nearby cafes.</a:t>
            </a:r>
          </a:p>
          <a:p>
            <a:r>
              <a:rPr lang="en-GB" dirty="0" smtClean="0"/>
              <a:t>For </a:t>
            </a:r>
            <a:r>
              <a:rPr lang="en-GB" dirty="0"/>
              <a:t>those with children, most of the hotels provide children’s pools, child entertainment and children’s play areas. Most families enjoy taking their children to the beach front or visiting the </a:t>
            </a:r>
            <a:r>
              <a:rPr lang="en-GB" dirty="0" err="1"/>
              <a:t>Oceanarium</a:t>
            </a:r>
            <a:r>
              <a:rPr lang="en-GB" dirty="0"/>
              <a:t> next door. </a:t>
            </a:r>
          </a:p>
          <a:p>
            <a:r>
              <a:rPr lang="en-GB" dirty="0" smtClean="0"/>
              <a:t>For </a:t>
            </a:r>
            <a:r>
              <a:rPr lang="en-GB" dirty="0"/>
              <a:t>those with children interested in water activities we </a:t>
            </a:r>
            <a:r>
              <a:rPr lang="en-GB" dirty="0" smtClean="0"/>
              <a:t>offer</a:t>
            </a:r>
          </a:p>
          <a:p>
            <a:r>
              <a:rPr lang="en-GB" dirty="0" smtClean="0"/>
              <a:t>SNORKELLING for 6 year olds and above, accompanied by parent</a:t>
            </a:r>
            <a:r>
              <a:rPr lang="es-ES" dirty="0" smtClean="0"/>
              <a:t> / guardián. </a:t>
            </a:r>
            <a:endParaRPr lang="es-ES" dirty="0"/>
          </a:p>
          <a:p>
            <a:r>
              <a:rPr lang="en-GB" dirty="0" smtClean="0"/>
              <a:t>BUBBLE </a:t>
            </a:r>
            <a:r>
              <a:rPr lang="en-GB" dirty="0"/>
              <a:t>MAKER for 8-11years old. </a:t>
            </a:r>
          </a:p>
          <a:p>
            <a:r>
              <a:rPr lang="en-GB" dirty="0" smtClean="0"/>
              <a:t>DISCOVER </a:t>
            </a:r>
            <a:r>
              <a:rPr lang="en-GB" dirty="0"/>
              <a:t>SCUBA DIVING for </a:t>
            </a:r>
            <a:r>
              <a:rPr lang="en-GB" dirty="0" smtClean="0"/>
              <a:t>10 </a:t>
            </a:r>
            <a:r>
              <a:rPr lang="en-GB" dirty="0"/>
              <a:t>years and above. </a:t>
            </a:r>
            <a:endParaRPr lang="en-GB" dirty="0" smtClean="0"/>
          </a:p>
          <a:p>
            <a:r>
              <a:rPr lang="en-GB" dirty="0" smtClean="0"/>
              <a:t>All </a:t>
            </a:r>
            <a:r>
              <a:rPr lang="en-GB" dirty="0" err="1" smtClean="0"/>
              <a:t>Padi</a:t>
            </a:r>
            <a:r>
              <a:rPr lang="en-GB" dirty="0" smtClean="0"/>
              <a:t> and SSI courses </a:t>
            </a:r>
            <a:endParaRPr lang="es-ES" dirty="0"/>
          </a:p>
        </p:txBody>
      </p:sp>
      <p:sp>
        <p:nvSpPr>
          <p:cNvPr id="3" name="Rectangle 2"/>
          <p:cNvSpPr/>
          <p:nvPr/>
        </p:nvSpPr>
        <p:spPr>
          <a:xfrm>
            <a:off x="179512" y="225514"/>
            <a:ext cx="61926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b="1" i="1" dirty="0"/>
              <a:t>WHAT ABOUT DIVERS WITH PARTNERS AND FAMILIES? </a:t>
            </a:r>
            <a:endParaRPr lang="en-GB" sz="30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www.deep-blue-diving.com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356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20"/>
          <a:stretch/>
        </p:blipFill>
        <p:spPr>
          <a:xfrm>
            <a:off x="1223627" y="31484"/>
            <a:ext cx="6635117" cy="66881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1"/>
          <a:stretch/>
        </p:blipFill>
        <p:spPr>
          <a:xfrm>
            <a:off x="1043608" y="44624"/>
            <a:ext cx="7020781" cy="66749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689"/>
            <a:ext cx="7514897" cy="66566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2922"/>
            <a:ext cx="7514897" cy="6606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2922"/>
            <a:ext cx="7514897" cy="6606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86" y="116632"/>
            <a:ext cx="7495902" cy="66029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323528" y="6286007"/>
            <a:ext cx="2448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www.deep-blue-diving.com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12727" r="8029" b="12727"/>
          <a:stretch/>
        </p:blipFill>
        <p:spPr>
          <a:xfrm>
            <a:off x="828286" y="116632"/>
            <a:ext cx="7560138" cy="65232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0" t="12727" r="8263" b="12930"/>
          <a:stretch/>
        </p:blipFill>
        <p:spPr>
          <a:xfrm>
            <a:off x="755576" y="44624"/>
            <a:ext cx="7658913" cy="67304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13536" r="8263" b="13131"/>
          <a:stretch/>
        </p:blipFill>
        <p:spPr>
          <a:xfrm>
            <a:off x="755575" y="12689"/>
            <a:ext cx="7658913" cy="67275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76790" y="6292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Some more pictures from  our dive’s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34979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4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4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" presetID="21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4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25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4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250"/>
                            </p:stCondLst>
                            <p:childTnLst>
                              <p:par>
                                <p:cTn id="21" presetID="21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4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500"/>
                            </p:stCondLst>
                            <p:childTnLst>
                              <p:par>
                                <p:cTn id="25" presetID="21" presetClass="entr" presetSubtype="8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4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000"/>
                            </p:stCondLst>
                            <p:childTnLst>
                              <p:par>
                                <p:cTn id="29" presetID="21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4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9250"/>
                            </p:stCondLst>
                            <p:childTnLst>
                              <p:par>
                                <p:cTn id="33" presetID="21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4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500"/>
                            </p:stCondLst>
                            <p:childTnLst>
                              <p:par>
                                <p:cTn id="37" presetID="21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9" dur="4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93" y="3450193"/>
            <a:ext cx="1933835" cy="2139047"/>
          </a:xfrm>
          <a:prstGeom prst="roundRect">
            <a:avLst>
              <a:gd name="adj" fmla="val 865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627784" y="367763"/>
            <a:ext cx="4032448" cy="5294960"/>
            <a:chOff x="2609263" y="201079"/>
            <a:chExt cx="4032448" cy="5294960"/>
          </a:xfrm>
        </p:grpSpPr>
        <p:sp>
          <p:nvSpPr>
            <p:cNvPr id="3" name="TextBox 2"/>
            <p:cNvSpPr txBox="1"/>
            <p:nvPr/>
          </p:nvSpPr>
          <p:spPr>
            <a:xfrm>
              <a:off x="2609263" y="3356992"/>
              <a:ext cx="4032448" cy="2139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              </a:t>
              </a:r>
              <a:r>
                <a:rPr lang="en-GB" sz="2500" dirty="0" smtClean="0"/>
                <a:t>Deep Blue Diving</a:t>
              </a:r>
            </a:p>
            <a:p>
              <a:r>
                <a:rPr lang="en-GB" dirty="0" smtClean="0"/>
                <a:t>          Hotel </a:t>
              </a:r>
              <a:r>
                <a:rPr lang="en-GB" dirty="0" err="1" smtClean="0"/>
                <a:t>Barcelo</a:t>
              </a:r>
              <a:r>
                <a:rPr lang="en-GB" dirty="0" smtClean="0"/>
                <a:t> Club El Castillo</a:t>
              </a:r>
            </a:p>
            <a:p>
              <a:r>
                <a:rPr lang="en-GB" dirty="0" smtClean="0"/>
                <a:t>   E-35610 </a:t>
              </a:r>
              <a:r>
                <a:rPr lang="en-GB" dirty="0" err="1" smtClean="0"/>
                <a:t>Caleta</a:t>
              </a:r>
              <a:r>
                <a:rPr lang="en-GB" dirty="0" smtClean="0"/>
                <a:t> de </a:t>
              </a:r>
              <a:r>
                <a:rPr lang="en-GB" dirty="0" err="1" smtClean="0"/>
                <a:t>Fuste</a:t>
              </a:r>
              <a:r>
                <a:rPr lang="en-GB" dirty="0" smtClean="0"/>
                <a:t>-Fuerteventura</a:t>
              </a:r>
            </a:p>
            <a:p>
              <a:r>
                <a:rPr lang="en-GB" dirty="0" smtClean="0"/>
                <a:t>   Tel: +34 928 163 712 /  +34 606 275 468</a:t>
              </a:r>
            </a:p>
            <a:p>
              <a:r>
                <a:rPr lang="en-GB" dirty="0" smtClean="0"/>
                <a:t>                 Fax: +34 928 163 989</a:t>
              </a:r>
            </a:p>
            <a:p>
              <a:r>
                <a:rPr lang="en-GB" dirty="0" smtClean="0"/>
                <a:t>        E-Mail: </a:t>
              </a:r>
              <a:r>
                <a:rPr lang="en-GB" dirty="0" smtClean="0">
                  <a:hlinkClick r:id="rId3"/>
                </a:rPr>
                <a:t>info@deep-blue-diving.com</a:t>
              </a:r>
              <a:endParaRPr lang="en-GB" dirty="0" smtClean="0"/>
            </a:p>
            <a:p>
              <a:r>
                <a:rPr lang="en-GB" dirty="0" smtClean="0"/>
                <a:t>        Website: </a:t>
              </a:r>
              <a:r>
                <a:rPr lang="en-GB" dirty="0" smtClean="0">
                  <a:hlinkClick r:id="rId4"/>
                </a:rPr>
                <a:t>www.deep-blue-diving.com</a:t>
              </a:r>
              <a:endParaRPr lang="en-GB" dirty="0"/>
            </a:p>
          </p:txBody>
        </p:sp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0535" y="201079"/>
              <a:ext cx="1980431" cy="3155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1403648" y="1772816"/>
            <a:ext cx="62646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/>
              <a:t>Thanks for taking your time to watch this presentation. We hope that you will have a good dive  season and we are looking forward to see you in Fuerteventura.</a:t>
            </a:r>
          </a:p>
          <a:p>
            <a:endParaRPr lang="en-GB" sz="2200" dirty="0" smtClean="0"/>
          </a:p>
          <a:p>
            <a:r>
              <a:rPr lang="en-GB" sz="2200" dirty="0" smtClean="0"/>
              <a:t>Please contact us if you have any questions concerning accommodation  or diving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67544" y="6165304"/>
            <a:ext cx="2448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www.deep-blue-diving.com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573016"/>
            <a:ext cx="1728192" cy="2028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>
            <a:hlinkClick r:id="rId7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6132754"/>
            <a:ext cx="572977" cy="5729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>
            <a:hlinkClick r:id="rId9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173" y="6132754"/>
            <a:ext cx="545976" cy="5459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6251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32000">
        <p:fade/>
      </p:transition>
    </mc:Choice>
    <mc:Fallback xmlns="">
      <p:transition spd="slow" advClick="0" advTm="3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4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90" y="1741953"/>
            <a:ext cx="7883236" cy="4002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910" y="332656"/>
            <a:ext cx="7988490" cy="789841"/>
          </a:xfrm>
        </p:spPr>
        <p:txBody>
          <a:bodyPr/>
          <a:lstStyle/>
          <a:p>
            <a:r>
              <a:rPr lang="es-ES" dirty="0"/>
              <a:t/>
            </a:r>
            <a:br>
              <a:rPr lang="es-ES" dirty="0"/>
            </a:br>
            <a:r>
              <a:rPr lang="es-ES" dirty="0"/>
              <a:t> </a:t>
            </a:r>
            <a:r>
              <a:rPr lang="es-ES" b="1" i="1" dirty="0"/>
              <a:t>WHERE ARE WE? </a:t>
            </a:r>
            <a:endParaRPr lang="es-ES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1988840"/>
            <a:ext cx="3888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One </a:t>
            </a:r>
            <a:r>
              <a:rPr lang="en-GB" dirty="0"/>
              <a:t>of 7 of the Canary Islands, 70km from the African coast and most famous for its spectacular beaches, consistent year round temperatures, water sports and as a safe and tranquil family holiday destination. </a:t>
            </a:r>
          </a:p>
          <a:p>
            <a:endParaRPr lang="es-ES" dirty="0"/>
          </a:p>
        </p:txBody>
      </p:sp>
      <p:sp>
        <p:nvSpPr>
          <p:cNvPr id="3" name="TextBox 2"/>
          <p:cNvSpPr txBox="1"/>
          <p:nvPr/>
        </p:nvSpPr>
        <p:spPr>
          <a:xfrm>
            <a:off x="5004048" y="3281200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Fuerteventura</a:t>
            </a:r>
            <a:endParaRPr lang="es-ES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www.deep-blue-diving.com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855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-387424"/>
            <a:ext cx="7924800" cy="1143000"/>
          </a:xfrm>
        </p:spPr>
        <p:txBody>
          <a:bodyPr/>
          <a:lstStyle/>
          <a:p>
            <a:r>
              <a:rPr lang="es-ES" dirty="0"/>
              <a:t/>
            </a:r>
            <a:br>
              <a:rPr lang="es-ES" dirty="0"/>
            </a:br>
            <a:r>
              <a:rPr lang="es-ES" dirty="0"/>
              <a:t> </a:t>
            </a:r>
            <a:r>
              <a:rPr lang="es-ES" b="1" i="1" dirty="0"/>
              <a:t>WHO ARE WE? </a:t>
            </a:r>
            <a:endParaRPr lang="es-E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452" y="1304895"/>
            <a:ext cx="5555947" cy="3060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51520" y="836712"/>
            <a:ext cx="26642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n-GB" dirty="0" smtClean="0"/>
              <a:t>DEEP </a:t>
            </a:r>
            <a:r>
              <a:rPr lang="en-GB" dirty="0"/>
              <a:t>BLUE is a </a:t>
            </a:r>
            <a:r>
              <a:rPr lang="en-GB" dirty="0" smtClean="0"/>
              <a:t>PADI/CMAS/SSI </a:t>
            </a:r>
            <a:r>
              <a:rPr lang="en-GB" dirty="0"/>
              <a:t>Centre. We welcome dive club and divers from all over Europe</a:t>
            </a:r>
            <a:r>
              <a:rPr lang="en-GB" dirty="0" smtClean="0"/>
              <a:t>.</a:t>
            </a:r>
          </a:p>
          <a:p>
            <a:r>
              <a:rPr lang="en-GB" dirty="0" smtClean="0"/>
              <a:t> </a:t>
            </a:r>
            <a:endParaRPr lang="en-GB" dirty="0"/>
          </a:p>
          <a:p>
            <a:r>
              <a:rPr lang="en-GB" dirty="0" smtClean="0"/>
              <a:t>DEEP BLUE </a:t>
            </a:r>
            <a:r>
              <a:rPr lang="en-GB" dirty="0"/>
              <a:t>welcome all divers from other recognised and professional associations,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DEEP </a:t>
            </a:r>
            <a:r>
              <a:rPr lang="en-GB" dirty="0"/>
              <a:t>BLUE is owned and run by </a:t>
            </a:r>
            <a:r>
              <a:rPr lang="en-GB" dirty="0" smtClean="0"/>
              <a:t> </a:t>
            </a:r>
            <a:r>
              <a:rPr lang="en-GB" dirty="0"/>
              <a:t>highly experienced </a:t>
            </a:r>
            <a:r>
              <a:rPr lang="en-GB" dirty="0" smtClean="0"/>
              <a:t>PADI,SSI </a:t>
            </a:r>
            <a:r>
              <a:rPr lang="en-GB" dirty="0"/>
              <a:t>and CMAS diving instructors from </a:t>
            </a:r>
          </a:p>
          <a:p>
            <a:r>
              <a:rPr lang="en-GB" dirty="0"/>
              <a:t>Germany and Sweden.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www.deep-blue-diving.com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3347864" y="4825602"/>
            <a:ext cx="5172498" cy="1070850"/>
            <a:chOff x="3347864" y="4828828"/>
            <a:chExt cx="5172498" cy="107085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4828828"/>
              <a:ext cx="835513" cy="107085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795855" y="4828828"/>
              <a:ext cx="724507" cy="99884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004" y="4509120"/>
            <a:ext cx="738188" cy="1176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368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8720"/>
            <a:ext cx="8496944" cy="52652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074230" y="-243408"/>
            <a:ext cx="46498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800" dirty="0"/>
          </a:p>
          <a:p>
            <a:r>
              <a:rPr lang="es-ES" sz="2800" dirty="0"/>
              <a:t> </a:t>
            </a:r>
            <a:r>
              <a:rPr lang="es-ES" sz="2800" b="1" i="1" dirty="0"/>
              <a:t>WHEN ARE WE OPEN? </a:t>
            </a:r>
            <a:endParaRPr lang="es-E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331640" y="1268760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Deep </a:t>
            </a:r>
            <a:r>
              <a:rPr lang="en-GB" dirty="0"/>
              <a:t>Blue welcomes divers and non-divers 7 days of the week, every week of the year including Christmas and New Year. </a:t>
            </a:r>
            <a:endParaRPr lang="es-ES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www.deep-blue-diving.com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615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1" y="20960"/>
            <a:ext cx="9114865" cy="6858000"/>
          </a:xfrm>
          <a:prstGeom prst="rect">
            <a:avLst/>
          </a:prstGeom>
        </p:spPr>
      </p:pic>
      <p:pic>
        <p:nvPicPr>
          <p:cNvPr id="2" name="Picture 5" descr="Fotosub -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033" y="2459360"/>
            <a:ext cx="2632075" cy="1981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Basis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476" b="50543"/>
          <a:stretch/>
        </p:blipFill>
        <p:spPr bwMode="auto">
          <a:xfrm>
            <a:off x="6300192" y="4725144"/>
            <a:ext cx="2632075" cy="1981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630828" cy="1881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91966" y="188640"/>
            <a:ext cx="50642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i="1" dirty="0"/>
              <a:t>HOW FAR TO THE WATER? </a:t>
            </a:r>
            <a:endParaRPr lang="es-ES" sz="30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725144"/>
            <a:ext cx="37965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Deep </a:t>
            </a:r>
            <a:r>
              <a:rPr lang="en-GB" dirty="0"/>
              <a:t>Blue boasts a prime location on the water’s edge, allowing easy access to our RIBs which speedily deliver us to any of our numerous exclusive dive sites. </a:t>
            </a:r>
            <a:endParaRPr lang="es-ES" dirty="0"/>
          </a:p>
        </p:txBody>
      </p:sp>
      <p:sp>
        <p:nvSpPr>
          <p:cNvPr id="9" name="TextBox 8">
            <a:hlinkClick r:id="rId6"/>
          </p:cNvPr>
          <p:cNvSpPr txBox="1"/>
          <p:nvPr/>
        </p:nvSpPr>
        <p:spPr>
          <a:xfrm>
            <a:off x="251520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www.deep-blue-diving.com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88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16" y="858797"/>
            <a:ext cx="7363374" cy="55225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107">
            <a:off x="223406" y="624174"/>
            <a:ext cx="2546556" cy="38068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490" y="261335"/>
            <a:ext cx="4081984" cy="43746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688660"/>
            <a:ext cx="6109288" cy="40386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04" y="833610"/>
            <a:ext cx="6112938" cy="53316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31848"/>
            <a:ext cx="7404056" cy="55530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04" y="814586"/>
            <a:ext cx="8257176" cy="59267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574" y="404664"/>
            <a:ext cx="3885657" cy="5805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3196">
            <a:off x="486659" y="1214782"/>
            <a:ext cx="6905173" cy="4590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4" name="Group 13"/>
          <p:cNvGrpSpPr/>
          <p:nvPr/>
        </p:nvGrpSpPr>
        <p:grpSpPr>
          <a:xfrm>
            <a:off x="107504" y="394685"/>
            <a:ext cx="8828814" cy="5956164"/>
            <a:chOff x="179512" y="429502"/>
            <a:chExt cx="8828814" cy="5956164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29502"/>
              <a:ext cx="4248472" cy="295666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86168"/>
              <a:ext cx="4248472" cy="295416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161"/>
            <a:stretch/>
          </p:blipFill>
          <p:spPr bwMode="auto">
            <a:xfrm>
              <a:off x="4572000" y="432003"/>
              <a:ext cx="4436326" cy="295416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3429000"/>
              <a:ext cx="4436326" cy="295666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sp>
        <p:nvSpPr>
          <p:cNvPr id="7" name="TextBox 6"/>
          <p:cNvSpPr txBox="1"/>
          <p:nvPr/>
        </p:nvSpPr>
        <p:spPr>
          <a:xfrm>
            <a:off x="6720848" y="833611"/>
            <a:ext cx="209962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r>
              <a:rPr lang="en-GB" dirty="0" smtClean="0"/>
              <a:t>The </a:t>
            </a:r>
            <a:r>
              <a:rPr lang="en-GB" dirty="0"/>
              <a:t>Canaries boast spectacular abundance of aquatic life with an average visibility of 15-20metres. Underwater you can see everything from Starfish, Parrot Fish, Turkish Wrasse to Sardines, Barracudas, Amber Jacks, Sting Rays, Angel Sharks and Moray Eels and much more, all with a backdrop of volcanic rock formations. </a:t>
            </a:r>
            <a:endParaRPr lang="es-ES" dirty="0"/>
          </a:p>
        </p:txBody>
      </p:sp>
      <p:sp>
        <p:nvSpPr>
          <p:cNvPr id="2" name="TextBox 1"/>
          <p:cNvSpPr txBox="1"/>
          <p:nvPr/>
        </p:nvSpPr>
        <p:spPr>
          <a:xfrm>
            <a:off x="251520" y="-99392"/>
            <a:ext cx="476925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3200" dirty="0"/>
          </a:p>
          <a:p>
            <a:r>
              <a:rPr lang="es-ES" sz="3200" dirty="0"/>
              <a:t> </a:t>
            </a:r>
            <a:r>
              <a:rPr lang="es-ES" sz="3000" b="1" i="1" dirty="0"/>
              <a:t>WHAT´S</a:t>
            </a:r>
            <a:r>
              <a:rPr lang="es-ES" sz="3200" b="1" i="1" dirty="0"/>
              <a:t> THE DIVING LIKE? </a:t>
            </a:r>
            <a:endParaRPr lang="es-ES" sz="3200" dirty="0"/>
          </a:p>
        </p:txBody>
      </p:sp>
      <p:sp>
        <p:nvSpPr>
          <p:cNvPr id="20" name="TextBox 19">
            <a:hlinkClick r:id="rId15"/>
          </p:cNvPr>
          <p:cNvSpPr txBox="1"/>
          <p:nvPr/>
        </p:nvSpPr>
        <p:spPr>
          <a:xfrm>
            <a:off x="251520" y="637203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www.deep-blue-diving.com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266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Tm="23000">
        <p:fade/>
      </p:transition>
    </mc:Choice>
    <mc:Fallback xmlns="">
      <p:transition spd="slow" advTm="2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32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3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6024" y="4779149"/>
            <a:ext cx="92525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b="0" i="0" u="none" strike="noStrike" baseline="0" dirty="0" smtClean="0">
              <a:solidFill>
                <a:srgbClr val="000000"/>
              </a:solidFill>
              <a:latin typeface="Myriad"/>
            </a:endParaRPr>
          </a:p>
          <a:p>
            <a:r>
              <a:rPr lang="en-GB" b="1" i="0" u="none" strike="noStrike" baseline="0" dirty="0" smtClean="0">
                <a:latin typeface="Myriad"/>
              </a:rPr>
              <a:t>We have about</a:t>
            </a:r>
            <a:r>
              <a:rPr lang="en-GB" b="1" i="0" u="none" strike="noStrike" dirty="0" smtClean="0">
                <a:latin typeface="Myriad"/>
              </a:rPr>
              <a:t> </a:t>
            </a:r>
            <a:r>
              <a:rPr lang="en-GB" b="1" i="0" u="none" strike="noStrike" baseline="0" dirty="0" smtClean="0">
                <a:latin typeface="Myriad"/>
              </a:rPr>
              <a:t>18 dive spots, which are all exclusive to Deep Blue, ranging from 12-40 metres, with an average powerboat journey time of 15 minutes</a:t>
            </a:r>
            <a:r>
              <a:rPr lang="en-GB" b="0" i="0" u="none" strike="noStrike" baseline="0" dirty="0" smtClean="0">
                <a:latin typeface="Myriad"/>
              </a:rPr>
              <a:t>. </a:t>
            </a:r>
            <a:endParaRPr lang="es-ES" dirty="0"/>
          </a:p>
        </p:txBody>
      </p:sp>
      <p:sp>
        <p:nvSpPr>
          <p:cNvPr id="8" name="TextBox 7">
            <a:hlinkClick r:id="rId2"/>
          </p:cNvPr>
          <p:cNvSpPr txBox="1"/>
          <p:nvPr/>
        </p:nvSpPr>
        <p:spPr>
          <a:xfrm>
            <a:off x="251520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www.deep-blue-diving.com</a:t>
            </a:r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827584" y="1121959"/>
            <a:ext cx="7560840" cy="3603185"/>
            <a:chOff x="755576" y="332656"/>
            <a:chExt cx="7560840" cy="3603185"/>
          </a:xfrm>
        </p:grpSpPr>
        <p:pic>
          <p:nvPicPr>
            <p:cNvPr id="9" name="Picture 8" descr="L:\Joe\new dive maps\Tesoro-negro1.jpg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5576" y="332656"/>
              <a:ext cx="2657936" cy="172848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099" name="Picture 3" descr="C:\Users\User\Dropbox\Volker\Dive Maps\camino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7904" y="2132856"/>
              <a:ext cx="2451580" cy="179327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C:\Users\User\Dropbox\Volker\Dive Maps\piramide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7904" y="332656"/>
              <a:ext cx="2451580" cy="172848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 descr="C:\Users\User\Dropbox\Volker\Dive Maps\tazar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2132856"/>
              <a:ext cx="2657936" cy="18029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3" name="Picture 7" descr="C:\Users\User\Dropbox\Volker\Dive Maps\muellito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9484" y="332656"/>
              <a:ext cx="2386932" cy="171989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9484" y="2146664"/>
              <a:ext cx="2386932" cy="17794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6" name="TextBox 5"/>
          <p:cNvSpPr txBox="1"/>
          <p:nvPr/>
        </p:nvSpPr>
        <p:spPr>
          <a:xfrm>
            <a:off x="1619672" y="332656"/>
            <a:ext cx="63223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i="1" dirty="0" smtClean="0"/>
              <a:t>A few sample of our exclusive dive spots</a:t>
            </a:r>
            <a:endParaRPr lang="en-GB" sz="3000" b="1" i="1" dirty="0"/>
          </a:p>
        </p:txBody>
      </p:sp>
    </p:spTree>
    <p:extLst>
      <p:ext uri="{BB962C8B-B14F-4D97-AF65-F5344CB8AC3E}">
        <p14:creationId xmlns:p14="http://schemas.microsoft.com/office/powerpoint/2010/main" val="394849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845" y="790372"/>
            <a:ext cx="5727099" cy="49706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71600" y="188640"/>
            <a:ext cx="774769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/>
              <a:t>INFORMATION</a:t>
            </a:r>
            <a:r>
              <a:rPr lang="en-GB" b="1" dirty="0"/>
              <a:t> </a:t>
            </a:r>
            <a:r>
              <a:rPr lang="en-GB" sz="3000" b="1" dirty="0"/>
              <a:t>SUMMARY FOR CLUB </a:t>
            </a:r>
            <a:r>
              <a:rPr lang="en-GB" sz="3000" b="1" dirty="0" smtClean="0"/>
              <a:t>ORGANIZER</a:t>
            </a:r>
            <a:endParaRPr lang="en-GB" sz="3000" dirty="0"/>
          </a:p>
        </p:txBody>
      </p:sp>
      <p:sp>
        <p:nvSpPr>
          <p:cNvPr id="4" name="Rectangle 3"/>
          <p:cNvSpPr/>
          <p:nvPr/>
        </p:nvSpPr>
        <p:spPr>
          <a:xfrm>
            <a:off x="501346" y="1070929"/>
            <a:ext cx="25490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• </a:t>
            </a:r>
            <a:r>
              <a:rPr lang="es-ES" sz="2000" dirty="0" smtClean="0"/>
              <a:t>YEAR </a:t>
            </a:r>
            <a:r>
              <a:rPr lang="es-ES" sz="2000" dirty="0"/>
              <a:t>ROUND DIVING </a:t>
            </a:r>
          </a:p>
        </p:txBody>
      </p:sp>
      <p:sp>
        <p:nvSpPr>
          <p:cNvPr id="5" name="Rectangle 4"/>
          <p:cNvSpPr/>
          <p:nvPr/>
        </p:nvSpPr>
        <p:spPr>
          <a:xfrm>
            <a:off x="467544" y="1475492"/>
            <a:ext cx="29959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• </a:t>
            </a:r>
            <a:r>
              <a:rPr lang="es-ES" sz="2000" dirty="0"/>
              <a:t>WATER FRONT LOCATION </a:t>
            </a:r>
          </a:p>
        </p:txBody>
      </p:sp>
      <p:sp>
        <p:nvSpPr>
          <p:cNvPr id="6" name="Rectangle 5"/>
          <p:cNvSpPr/>
          <p:nvPr/>
        </p:nvSpPr>
        <p:spPr>
          <a:xfrm>
            <a:off x="501346" y="1835532"/>
            <a:ext cx="54388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• </a:t>
            </a:r>
            <a:r>
              <a:rPr lang="en-GB" sz="2000" dirty="0"/>
              <a:t>ALL DIVES REACHED WITHIN </a:t>
            </a:r>
            <a:r>
              <a:rPr lang="en-GB" sz="2000" dirty="0" smtClean="0"/>
              <a:t>15 MINUTES </a:t>
            </a:r>
            <a:r>
              <a:rPr lang="en-GB" sz="2000" dirty="0"/>
              <a:t>BY RIB </a:t>
            </a:r>
          </a:p>
        </p:txBody>
      </p:sp>
      <p:sp>
        <p:nvSpPr>
          <p:cNvPr id="7" name="Rectangle 6"/>
          <p:cNvSpPr/>
          <p:nvPr/>
        </p:nvSpPr>
        <p:spPr>
          <a:xfrm>
            <a:off x="501346" y="2195572"/>
            <a:ext cx="37019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• </a:t>
            </a:r>
            <a:r>
              <a:rPr lang="en-GB" sz="2000" dirty="0"/>
              <a:t>LARGE RANGE OF AQUATIC LIFE </a:t>
            </a:r>
          </a:p>
        </p:txBody>
      </p:sp>
      <p:sp>
        <p:nvSpPr>
          <p:cNvPr id="8" name="Rectangle 7"/>
          <p:cNvSpPr/>
          <p:nvPr/>
        </p:nvSpPr>
        <p:spPr>
          <a:xfrm>
            <a:off x="504056" y="255561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• </a:t>
            </a:r>
            <a:r>
              <a:rPr lang="en-GB" dirty="0" smtClean="0"/>
              <a:t> </a:t>
            </a:r>
            <a:r>
              <a:rPr lang="en-GB" sz="2000" dirty="0"/>
              <a:t>A BOAT </a:t>
            </a:r>
            <a:r>
              <a:rPr lang="en-GB" sz="2000" dirty="0" smtClean="0"/>
              <a:t>EXCLUSIVE </a:t>
            </a:r>
            <a:r>
              <a:rPr lang="en-GB" sz="2000" dirty="0"/>
              <a:t>TO THE </a:t>
            </a:r>
            <a:r>
              <a:rPr lang="en-GB" sz="2000" dirty="0" smtClean="0"/>
              <a:t>GROUP  </a:t>
            </a:r>
            <a:endParaRPr lang="en-GB" sz="2000" dirty="0"/>
          </a:p>
        </p:txBody>
      </p:sp>
      <p:sp>
        <p:nvSpPr>
          <p:cNvPr id="9" name="Rectangle 8"/>
          <p:cNvSpPr/>
          <p:nvPr/>
        </p:nvSpPr>
        <p:spPr>
          <a:xfrm>
            <a:off x="539552" y="2915652"/>
            <a:ext cx="19572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• </a:t>
            </a:r>
            <a:r>
              <a:rPr lang="es-ES" sz="2000" dirty="0"/>
              <a:t>PRIVATE GUIDE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7895" y="3646930"/>
            <a:ext cx="40548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• </a:t>
            </a:r>
            <a:r>
              <a:rPr lang="en-GB" sz="2000" dirty="0" smtClean="0"/>
              <a:t>SHORT </a:t>
            </a:r>
            <a:r>
              <a:rPr lang="en-GB" sz="2000" dirty="0"/>
              <a:t>FLIGHT – AVERAGE 4 HOURS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9552" y="327569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• </a:t>
            </a:r>
            <a:r>
              <a:rPr lang="en-GB" sz="2000" dirty="0" smtClean="0"/>
              <a:t>20% </a:t>
            </a:r>
            <a:r>
              <a:rPr lang="en-GB" sz="2000" dirty="0"/>
              <a:t>DISCOUNT ON ALL DIVES </a:t>
            </a:r>
            <a:r>
              <a:rPr lang="en-GB" sz="2000" dirty="0" smtClean="0"/>
              <a:t> </a:t>
            </a:r>
            <a:endParaRPr lang="en-GB" sz="2000" dirty="0"/>
          </a:p>
        </p:txBody>
      </p:sp>
      <p:sp>
        <p:nvSpPr>
          <p:cNvPr id="13" name="Rectangle 12"/>
          <p:cNvSpPr/>
          <p:nvPr/>
        </p:nvSpPr>
        <p:spPr>
          <a:xfrm>
            <a:off x="539552" y="408481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dirty="0" smtClean="0"/>
              <a:t>• PRIVAT POOL</a:t>
            </a:r>
            <a:endParaRPr lang="en-GB" sz="2000" dirty="0"/>
          </a:p>
        </p:txBody>
      </p:sp>
      <p:sp>
        <p:nvSpPr>
          <p:cNvPr id="49" name="TextBox 48"/>
          <p:cNvSpPr txBox="1"/>
          <p:nvPr/>
        </p:nvSpPr>
        <p:spPr>
          <a:xfrm>
            <a:off x="251520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www.deep-blue-diving.com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320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7667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/>
              <a:t>Best way to find accommodation that’s suits you</a:t>
            </a:r>
            <a:r>
              <a:rPr lang="en-GB" dirty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1533281"/>
            <a:ext cx="125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2"/>
              </a:rPr>
              <a:t>Trivago.com</a:t>
            </a:r>
            <a:r>
              <a:rPr lang="en-GB" dirty="0">
                <a:hlinkClick r:id="rId3"/>
              </a:rPr>
              <a:t> 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902613"/>
            <a:ext cx="1281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hlinkClick r:id="rId4"/>
              </a:rPr>
              <a:t>Booking.com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29581" y="2251336"/>
            <a:ext cx="3050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5"/>
              </a:rPr>
              <a:t>O</a:t>
            </a:r>
            <a:r>
              <a:rPr lang="en-GB" dirty="0" smtClean="0">
                <a:hlinkClick r:id="rId5"/>
              </a:rPr>
              <a:t>wnersdirect.co.uk ( Apartments )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3203848" y="36450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99892"/>
            <a:ext cx="2232248" cy="18288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647" y="454606"/>
            <a:ext cx="1709943" cy="16561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515292" y="3203239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Airlines that fly to Fuerteventura </a:t>
            </a:r>
            <a:endParaRPr lang="en-GB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3899685"/>
            <a:ext cx="1237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hlinkClick r:id="rId8"/>
              </a:rPr>
              <a:t>Ryanair.com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631630" y="4380688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hlinkClick r:id="rId9"/>
              </a:rPr>
              <a:t>Easyjet.com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611560" y="4817369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10"/>
              </a:rPr>
              <a:t>M</a:t>
            </a:r>
            <a:r>
              <a:rPr lang="en-GB" dirty="0" smtClean="0">
                <a:hlinkClick r:id="rId10"/>
              </a:rPr>
              <a:t>onarch.co.uk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2339752" y="3899685"/>
            <a:ext cx="2279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11"/>
              </a:rPr>
              <a:t>T</a:t>
            </a:r>
            <a:r>
              <a:rPr lang="en-GB" dirty="0" smtClean="0">
                <a:hlinkClick r:id="rId11"/>
              </a:rPr>
              <a:t>homascookairlines.com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2355728" y="4370585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12"/>
              </a:rPr>
              <a:t>T</a:t>
            </a:r>
            <a:r>
              <a:rPr lang="en-GB" dirty="0" smtClean="0">
                <a:hlinkClick r:id="rId12"/>
              </a:rPr>
              <a:t>homson.co.uk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2395004" y="4801946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13"/>
              </a:rPr>
              <a:t>J</a:t>
            </a:r>
            <a:r>
              <a:rPr lang="en-GB" dirty="0" smtClean="0">
                <a:hlinkClick r:id="rId13"/>
              </a:rPr>
              <a:t>et2.com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5177107" y="3933359"/>
            <a:ext cx="150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14"/>
              </a:rPr>
              <a:t>N</a:t>
            </a:r>
            <a:r>
              <a:rPr lang="en-GB" dirty="0" smtClean="0">
                <a:hlinkClick r:id="rId14"/>
              </a:rPr>
              <a:t>orwegian.com</a:t>
            </a:r>
            <a:endParaRPr lang="en-GB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1744">
            <a:off x="6271000" y="4347888"/>
            <a:ext cx="2746614" cy="14307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37566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2710</TotalTime>
  <Words>614</Words>
  <Application>Microsoft Office PowerPoint</Application>
  <PresentationFormat>On-screen Show (4:3)</PresentationFormat>
  <Paragraphs>76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Arial Narrow</vt:lpstr>
      <vt:lpstr>Calibri</vt:lpstr>
      <vt:lpstr>Myriad</vt:lpstr>
      <vt:lpstr>Horizon</vt:lpstr>
      <vt:lpstr> Deep Blue Dive Centre  Information for Divers and dive groups  </vt:lpstr>
      <vt:lpstr>  WHERE ARE WE? </vt:lpstr>
      <vt:lpstr>  WHO ARE WE?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Deep Blue Dive Centre  Information for Dive Groups</dc:title>
  <dc:creator>User</dc:creator>
  <cp:lastModifiedBy>User2</cp:lastModifiedBy>
  <cp:revision>319</cp:revision>
  <dcterms:created xsi:type="dcterms:W3CDTF">2011-03-07T19:02:09Z</dcterms:created>
  <dcterms:modified xsi:type="dcterms:W3CDTF">2016-08-31T14:25:58Z</dcterms:modified>
</cp:coreProperties>
</file>